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0" r:id="rId6"/>
    <p:sldId id="269" r:id="rId7"/>
    <p:sldId id="271" r:id="rId8"/>
    <p:sldId id="260" r:id="rId9"/>
    <p:sldId id="27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04F490-1A6C-441C-AAF4-8A6CADB97716}" v="175" dt="2024-12-16T18:11:32.7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3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Precision</c:v>
                </c:pt>
                <c:pt idx="1">
                  <c:v>Recall</c:v>
                </c:pt>
                <c:pt idx="2">
                  <c:v>F1 Score</c:v>
                </c:pt>
              </c:strCache>
              <c:extLst/>
            </c:strRef>
          </c:cat>
          <c:val>
            <c:numRef>
              <c:f>Sheet1!$B$2:$B$5</c:f>
              <c:numCache>
                <c:formatCode>General</c:formatCode>
                <c:ptCount val="3"/>
                <c:pt idx="0">
                  <c:v>84</c:v>
                </c:pt>
                <c:pt idx="1">
                  <c:v>87</c:v>
                </c:pt>
                <c:pt idx="2">
                  <c:v>85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1D98-412B-8FFA-1BFBE8A2FBC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Gradient Boosting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Precision</c:v>
                </c:pt>
                <c:pt idx="1">
                  <c:v>Recall</c:v>
                </c:pt>
                <c:pt idx="2">
                  <c:v>F1 Score</c:v>
                </c:pt>
              </c:strCache>
              <c:extLst/>
            </c:strRef>
          </c:cat>
          <c:val>
            <c:numRef>
              <c:f>Sheet1!$C$2:$C$5</c:f>
              <c:numCache>
                <c:formatCode>General</c:formatCode>
                <c:ptCount val="3"/>
                <c:pt idx="0">
                  <c:v>80</c:v>
                </c:pt>
                <c:pt idx="1">
                  <c:v>82</c:v>
                </c:pt>
                <c:pt idx="2">
                  <c:v>81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1D98-412B-8FFA-1BFBE8A2FBC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Logistic Regression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Precision</c:v>
                </c:pt>
                <c:pt idx="1">
                  <c:v>Recall</c:v>
                </c:pt>
                <c:pt idx="2">
                  <c:v>F1 Score</c:v>
                </c:pt>
              </c:strCache>
              <c:extLst/>
            </c:strRef>
          </c:cat>
          <c:val>
            <c:numRef>
              <c:f>Sheet1!$D$2:$D$5</c:f>
              <c:numCache>
                <c:formatCode>General</c:formatCode>
                <c:ptCount val="3"/>
                <c:pt idx="0">
                  <c:v>65</c:v>
                </c:pt>
                <c:pt idx="1">
                  <c:v>60</c:v>
                </c:pt>
                <c:pt idx="2">
                  <c:v>62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1D98-412B-8FFA-1BFBE8A2FBC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70025472"/>
        <c:axId val="670029080"/>
      </c:barChart>
      <c:catAx>
        <c:axId val="67002547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70029080"/>
        <c:crosses val="autoZero"/>
        <c:auto val="1"/>
        <c:lblAlgn val="ctr"/>
        <c:lblOffset val="100"/>
        <c:noMultiLvlLbl val="0"/>
      </c:catAx>
      <c:valAx>
        <c:axId val="67002908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7002547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>
              <a:latin typeface="Cambria" panose="02040503050406030204" pitchFamily="18" charset="0"/>
              <a:ea typeface="Cambria" panose="02040503050406030204" pitchFamily="18" charset="0"/>
            </a:rPr>
            <a:t>Data Exploration and Preprocessing</a:t>
          </a:r>
        </a:p>
      </dgm:t>
    </dgm:pt>
    <dgm:pt modelId="{A1BB3DDB-A2CF-407F-9044-E3AC1B808421}" type="parTrans" cxnId="{ACB259CB-0782-437C-AE91-04CE095D2AE5}">
      <dgm:prSet/>
      <dgm:spPr/>
      <dgm:t>
        <a:bodyPr/>
        <a:lstStyle/>
        <a:p>
          <a:endParaRPr lang="en-US"/>
        </a:p>
      </dgm:t>
    </dgm:pt>
    <dgm:pt modelId="{F397379E-0BDA-46CE-8393-B1D10C55E1BA}" type="sibTrans" cxnId="{ACB259CB-0782-437C-AE91-04CE095D2AE5}">
      <dgm:prSet/>
      <dgm:spPr/>
      <dgm:t>
        <a:bodyPr/>
        <a:lstStyle/>
        <a:p>
          <a:endParaRPr lang="en-US"/>
        </a:p>
      </dgm:t>
    </dgm:pt>
    <dgm:pt modelId="{6ABE9384-859D-4C4C-B983-2B1E39A8B348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>
              <a:latin typeface="Cambria" panose="02040503050406030204" pitchFamily="18" charset="0"/>
              <a:ea typeface="Cambria" panose="02040503050406030204" pitchFamily="18" charset="0"/>
            </a:rPr>
            <a:t>Exploratory Data Analysis</a:t>
          </a:r>
        </a:p>
      </dgm:t>
    </dgm:pt>
    <dgm:pt modelId="{4C63E530-1425-407B-8508-FAC57680DEF0}" type="parTrans" cxnId="{929B611D-ADB7-45E4-812D-4E288BD2D31C}">
      <dgm:prSet/>
      <dgm:spPr/>
      <dgm:t>
        <a:bodyPr/>
        <a:lstStyle/>
        <a:p>
          <a:endParaRPr lang="en-US"/>
        </a:p>
      </dgm:t>
    </dgm:pt>
    <dgm:pt modelId="{012549DD-A1CA-4571-A981-CFD78093EB20}" type="sibTrans" cxnId="{929B611D-ADB7-45E4-812D-4E288BD2D31C}">
      <dgm:prSet/>
      <dgm:spPr/>
      <dgm:t>
        <a:bodyPr/>
        <a:lstStyle/>
        <a:p>
          <a:endParaRPr lang="en-US"/>
        </a:p>
      </dgm:t>
    </dgm:pt>
    <dgm:pt modelId="{F7214975-5AC4-4CF8-9015-322498751A8A}">
      <dgm:prSet phldrT="[Text]"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>
              <a:latin typeface="Cambria" panose="02040503050406030204" pitchFamily="18" charset="0"/>
              <a:ea typeface="Cambria" panose="02040503050406030204" pitchFamily="18" charset="0"/>
            </a:rPr>
            <a:t>Model Building and Evaluation on test set</a:t>
          </a:r>
        </a:p>
      </dgm:t>
    </dgm:pt>
    <dgm:pt modelId="{51AC1870-5B81-422A-9A2E-E1F58EF50843}" type="parTrans" cxnId="{B7CE7116-0D68-4E90-AA49-C97B6B372915}">
      <dgm:prSet/>
      <dgm:spPr/>
      <dgm:t>
        <a:bodyPr/>
        <a:lstStyle/>
        <a:p>
          <a:endParaRPr lang="en-US"/>
        </a:p>
      </dgm:t>
    </dgm:pt>
    <dgm:pt modelId="{CE7BE2A3-5633-4666-BB75-6164E26282D5}" type="sibTrans" cxnId="{B7CE7116-0D68-4E90-AA49-C97B6B372915}">
      <dgm:prSet/>
      <dgm:spPr/>
      <dgm:t>
        <a:bodyPr/>
        <a:lstStyle/>
        <a:p>
          <a:endParaRPr lang="en-US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/>
      <dgm:spPr/>
    </dgm:pt>
    <dgm:pt modelId="{55596134-9829-4D70-890A-C69BBF81D77E}" type="pres">
      <dgm:prSet presAssocID="{6FA86730-1CE5-4EBE-A9BA-FC19829C94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83D46D78-AB52-42B4-BBB0-820138CFD81C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/>
      <dgm:spPr/>
    </dgm:pt>
    <dgm:pt modelId="{A64BFE9C-AA80-43CE-8FF6-8D33BAD07C57}" type="pres">
      <dgm:prSet presAssocID="{F7214975-5AC4-4CF8-9015-322498751A8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3B3E1E30-1581-4CEE-BBF3-7269B49E4D15}" type="presOf" srcId="{6ABE9384-859D-4C4C-B983-2B1E39A8B348}" destId="{0F75F18A-3C22-462D-9DAB-5E8D88D9A51B}" srcOrd="0" destOrd="0" presId="urn:microsoft.com/office/officeart/2018/2/layout/IconVerticalSolidList"/>
    <dgm:cxn modelId="{55253B70-4EFE-470C-B9B9-1433476D3146}" type="presOf" srcId="{F7214975-5AC4-4CF8-9015-322498751A8A}" destId="{556AE736-B6E0-4DC7-8429-5ADFCF947C4F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0C68EBFD-30D7-42DE-BCB4-80A0200C570C}" type="presOf" srcId="{6FA86730-1CE5-4EBE-A9BA-FC19829C945A}" destId="{317AA252-427D-40A4-8C7D-92392117FEF6}" srcOrd="0" destOrd="0" presId="urn:microsoft.com/office/officeart/2018/2/layout/IconVerticalSolidList"/>
    <dgm:cxn modelId="{F3903E1B-8892-4C35-857A-4EABCCFFEDDA}" type="presParOf" srcId="{44164630-2F05-47D6-AD96-D9713C7C94EA}" destId="{BBB5EE06-EDF8-41BB-B38A-75BA74195339}" srcOrd="0" destOrd="0" presId="urn:microsoft.com/office/officeart/2018/2/layout/IconVerticalSolidList"/>
    <dgm:cxn modelId="{2E529CF1-68C8-4B9D-9926-1C0311E9A0DA}" type="presParOf" srcId="{BBB5EE06-EDF8-41BB-B38A-75BA74195339}" destId="{BD3976FF-3460-411F-BC23-D0B68261F465}" srcOrd="0" destOrd="0" presId="urn:microsoft.com/office/officeart/2018/2/layout/IconVerticalSolidList"/>
    <dgm:cxn modelId="{3EC67254-0BAD-4750-B66E-F4188F8AB127}" type="presParOf" srcId="{BBB5EE06-EDF8-41BB-B38A-75BA74195339}" destId="{55596134-9829-4D70-890A-C69BBF81D77E}" srcOrd="1" destOrd="0" presId="urn:microsoft.com/office/officeart/2018/2/layout/IconVerticalSolidList"/>
    <dgm:cxn modelId="{0BAB8B07-169E-492A-A79C-4150132DF0B4}" type="presParOf" srcId="{BBB5EE06-EDF8-41BB-B38A-75BA74195339}" destId="{EF52B154-BE74-4151-893E-30A55BCE1232}" srcOrd="2" destOrd="0" presId="urn:microsoft.com/office/officeart/2018/2/layout/IconVerticalSolidList"/>
    <dgm:cxn modelId="{4C2151E8-A2DE-45D4-AD1A-3749E8AA3282}" type="presParOf" srcId="{BBB5EE06-EDF8-41BB-B38A-75BA74195339}" destId="{317AA252-427D-40A4-8C7D-92392117FEF6}" srcOrd="3" destOrd="0" presId="urn:microsoft.com/office/officeart/2018/2/layout/IconVerticalSolidList"/>
    <dgm:cxn modelId="{0F58A768-2C19-405C-9ECA-9077BF73EB57}" type="presParOf" srcId="{44164630-2F05-47D6-AD96-D9713C7C94EA}" destId="{DB828AB6-BF3C-4FBC-936A-ABF577D4A72E}" srcOrd="1" destOrd="0" presId="urn:microsoft.com/office/officeart/2018/2/layout/IconVerticalSolidList"/>
    <dgm:cxn modelId="{D55C71C5-E200-423E-BAD8-E01F38190575}" type="presParOf" srcId="{44164630-2F05-47D6-AD96-D9713C7C94EA}" destId="{2862063A-01C9-45B8-BC29-0877E16269D6}" srcOrd="2" destOrd="0" presId="urn:microsoft.com/office/officeart/2018/2/layout/IconVerticalSolidList"/>
    <dgm:cxn modelId="{66D0B903-C384-4FA9-850C-52A61343A96F}" type="presParOf" srcId="{2862063A-01C9-45B8-BC29-0877E16269D6}" destId="{5DD1A591-E379-4123-AFEF-0E0E1C78A6C8}" srcOrd="0" destOrd="0" presId="urn:microsoft.com/office/officeart/2018/2/layout/IconVerticalSolidList"/>
    <dgm:cxn modelId="{5A01AD33-AD00-4532-A40B-3DFEAC70788E}" type="presParOf" srcId="{2862063A-01C9-45B8-BC29-0877E16269D6}" destId="{FCE68459-8AC8-4D4B-8B2A-B85347F651AB}" srcOrd="1" destOrd="0" presId="urn:microsoft.com/office/officeart/2018/2/layout/IconVerticalSolidList"/>
    <dgm:cxn modelId="{649F32F6-CC7E-488B-817E-1B9EF4D1603B}" type="presParOf" srcId="{2862063A-01C9-45B8-BC29-0877E16269D6}" destId="{7840CE1B-2464-4289-B418-12904C5D46CE}" srcOrd="2" destOrd="0" presId="urn:microsoft.com/office/officeart/2018/2/layout/IconVerticalSolidList"/>
    <dgm:cxn modelId="{ADB971B3-F862-43AB-9EEB-6FE6C2E2CAFC}" type="presParOf" srcId="{2862063A-01C9-45B8-BC29-0877E16269D6}" destId="{0F75F18A-3C22-462D-9DAB-5E8D88D9A51B}" srcOrd="3" destOrd="0" presId="urn:microsoft.com/office/officeart/2018/2/layout/IconVerticalSolidList"/>
    <dgm:cxn modelId="{8F146EA2-8A11-47D2-A9F7-56412B845B00}" type="presParOf" srcId="{44164630-2F05-47D6-AD96-D9713C7C94EA}" destId="{83D46D78-AB52-42B4-BBB0-820138CFD81C}" srcOrd="3" destOrd="0" presId="urn:microsoft.com/office/officeart/2018/2/layout/IconVerticalSolidList"/>
    <dgm:cxn modelId="{43BA7603-FBD5-43F9-9F06-E1D0704492B1}" type="presParOf" srcId="{44164630-2F05-47D6-AD96-D9713C7C94EA}" destId="{9602AFE8-70EE-42FC-9CD5-A2E6AA3E2091}" srcOrd="4" destOrd="0" presId="urn:microsoft.com/office/officeart/2018/2/layout/IconVerticalSolidList"/>
    <dgm:cxn modelId="{41502F46-C9CD-4A51-9567-E26C8DEE5E35}" type="presParOf" srcId="{9602AFE8-70EE-42FC-9CD5-A2E6AA3E2091}" destId="{B231036C-5FBE-4605-8393-F1B6359EE169}" srcOrd="0" destOrd="0" presId="urn:microsoft.com/office/officeart/2018/2/layout/IconVerticalSolidList"/>
    <dgm:cxn modelId="{387B65AC-CF3A-49AF-A5D3-B194BA22C98B}" type="presParOf" srcId="{9602AFE8-70EE-42FC-9CD5-A2E6AA3E2091}" destId="{A64BFE9C-AA80-43CE-8FF6-8D33BAD07C57}" srcOrd="1" destOrd="0" presId="urn:microsoft.com/office/officeart/2018/2/layout/IconVerticalSolidList"/>
    <dgm:cxn modelId="{377287E1-63DF-442E-A9AF-4885218C41CF}" type="presParOf" srcId="{9602AFE8-70EE-42FC-9CD5-A2E6AA3E2091}" destId="{2D725CFB-B072-491A-B436-3AD21D0542FE}" srcOrd="2" destOrd="0" presId="urn:microsoft.com/office/officeart/2018/2/layout/IconVerticalSolidList"/>
    <dgm:cxn modelId="{A01F2BE1-54A6-4869-9517-AF9B04C1F6F3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465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29212" y="245333"/>
          <a:ext cx="598567" cy="5985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256992" y="465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Cambria" panose="02040503050406030204" pitchFamily="18" charset="0"/>
              <a:ea typeface="Cambria" panose="02040503050406030204" pitchFamily="18" charset="0"/>
            </a:rPr>
            <a:t>Data Exploration and Preprocessing</a:t>
          </a:r>
        </a:p>
      </dsp:txBody>
      <dsp:txXfrm>
        <a:off x="1256992" y="465"/>
        <a:ext cx="3545038" cy="1088305"/>
      </dsp:txXfrm>
    </dsp:sp>
    <dsp:sp modelId="{5DD1A591-E379-4123-AFEF-0E0E1C78A6C8}">
      <dsp:nvSpPr>
        <dsp:cNvPr id="0" name=""/>
        <dsp:cNvSpPr/>
      </dsp:nvSpPr>
      <dsp:spPr>
        <a:xfrm>
          <a:off x="0" y="1360846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29212" y="1605715"/>
          <a:ext cx="598567" cy="5985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256992" y="1360846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Cambria" panose="02040503050406030204" pitchFamily="18" charset="0"/>
              <a:ea typeface="Cambria" panose="02040503050406030204" pitchFamily="18" charset="0"/>
            </a:rPr>
            <a:t>Exploratory Data Analysis</a:t>
          </a:r>
        </a:p>
      </dsp:txBody>
      <dsp:txXfrm>
        <a:off x="1256992" y="1360846"/>
        <a:ext cx="3545038" cy="1088305"/>
      </dsp:txXfrm>
    </dsp:sp>
    <dsp:sp modelId="{B231036C-5FBE-4605-8393-F1B6359EE169}">
      <dsp:nvSpPr>
        <dsp:cNvPr id="0" name=""/>
        <dsp:cNvSpPr/>
      </dsp:nvSpPr>
      <dsp:spPr>
        <a:xfrm>
          <a:off x="0" y="2721228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329212" y="2966097"/>
          <a:ext cx="598567" cy="5985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256992" y="2721228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Cambria" panose="02040503050406030204" pitchFamily="18" charset="0"/>
              <a:ea typeface="Cambria" panose="02040503050406030204" pitchFamily="18" charset="0"/>
            </a:rPr>
            <a:t>Model Building and Evaluation on test set</a:t>
          </a:r>
        </a:p>
      </dsp:txBody>
      <dsp:txXfrm>
        <a:off x="1256992" y="2721228"/>
        <a:ext cx="3545038" cy="1088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59275-AFE1-4999-B78A-D0D76B9F2B0B}" type="datetimeFigureOut">
              <a:rPr lang="en-US" smtClean="0"/>
              <a:t>12/17/2024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68C69-0C3E-40A2-B4A0-B2C8B71D8E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ADD7A-FE61-48EE-BE0E-8546E5401374}" type="datetimeFigureOut">
              <a:rPr lang="en-US" smtClean="0"/>
              <a:t>12/17/2024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00EEB-8338-48D7-8EE8-EE0082EF76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169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jpe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sz="6000" b="1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Classifying Cybersecurity Incidents with Machine Learning</a:t>
            </a:r>
            <a:endParaRPr lang="ru-RU" sz="60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 dirty="0"/>
              <a:t>BY </a:t>
            </a:r>
          </a:p>
          <a:p>
            <a:r>
              <a:rPr lang="en-US" dirty="0"/>
              <a:t>Rajalakshmi Mathaiyan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34AD3-3456-DB2D-5E66-C83EFD700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964BF-D3DD-041F-6072-14B6E512F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As a SOC Analyst, we have to e</a:t>
            </a:r>
            <a:r>
              <a:rPr lang="en-US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nhance the efficiency of Security Operation Centers  by developing a machine learning model that can accurately predict the triage grade of cybersecurity incidents.</a:t>
            </a:r>
          </a:p>
          <a:p>
            <a:endParaRPr lang="en-US" dirty="0">
              <a:solidFill>
                <a:schemeClr val="tx1">
                  <a:lumMod val="9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US" b="0" i="0" u="none" strike="noStrike">
                <a:solidFill>
                  <a:schemeClr val="tx1">
                    <a:lumMod val="95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Dataset has been </a:t>
            </a:r>
            <a:r>
              <a:rPr lang="en-US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provided with 95 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</a:t>
            </a:r>
            <a:r>
              <a:rPr lang="en-US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akhs of Training Dataset and 45 lakhs of Test Dataset of cybersecurity incidents.</a:t>
            </a:r>
          </a:p>
          <a:p>
            <a:endParaRPr lang="en-US" b="0" i="0" u="none" strike="noStrike" dirty="0">
              <a:solidFill>
                <a:schemeClr val="tx1">
                  <a:lumMod val="95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</a:t>
            </a:r>
            <a:r>
              <a:rPr lang="en-US" b="0" i="0" u="none" strike="noStrike" dirty="0">
                <a:solidFill>
                  <a:schemeClr val="tx1">
                    <a:lumMod val="95000"/>
                  </a:schemeClr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ur goal is to create a classification model that categorizes incidents as true positive (TP), Benign positive (BP), or False positive (FP) based on historical evidence and customer responses.</a:t>
            </a:r>
          </a:p>
          <a:p>
            <a:endParaRPr lang="en-US" b="0" i="0" u="none" strike="noStrike" dirty="0">
              <a:solidFill>
                <a:schemeClr val="tx1">
                  <a:lumMod val="95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>
                  <a:lumMod val="9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en-US" b="0" i="0" u="none" strike="noStrike" dirty="0">
              <a:solidFill>
                <a:schemeClr val="tx1">
                  <a:lumMod val="95000"/>
                </a:schemeClr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>
                  <a:lumMod val="9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en-IN" dirty="0">
              <a:solidFill>
                <a:schemeClr val="tx1">
                  <a:lumMod val="9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058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>
            <a:normAutofit/>
          </a:bodyPr>
          <a:lstStyle/>
          <a:p>
            <a:r>
              <a:rPr lang="en-US" b="1" u="sng" dirty="0"/>
              <a:t>APPROACH</a:t>
            </a:r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SmartArt graphic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4451050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80AF6-7E66-47F9-5871-7A61F5988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MODEL PERFORMANCE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C761FC-0CC6-9D0A-1D74-1704DC9068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8715343"/>
              </p:ext>
            </p:extLst>
          </p:nvPr>
        </p:nvGraphicFramePr>
        <p:xfrm>
          <a:off x="1661650" y="2052636"/>
          <a:ext cx="8485240" cy="25095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2620">
                  <a:extLst>
                    <a:ext uri="{9D8B030D-6E8A-4147-A177-3AD203B41FA5}">
                      <a16:colId xmlns:a16="http://schemas.microsoft.com/office/drawing/2014/main" val="2757705370"/>
                    </a:ext>
                  </a:extLst>
                </a:gridCol>
                <a:gridCol w="4242620">
                  <a:extLst>
                    <a:ext uri="{9D8B030D-6E8A-4147-A177-3AD203B41FA5}">
                      <a16:colId xmlns:a16="http://schemas.microsoft.com/office/drawing/2014/main" val="2498482656"/>
                    </a:ext>
                  </a:extLst>
                </a:gridCol>
              </a:tblGrid>
              <a:tr h="627383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968088"/>
                  </a:ext>
                </a:extLst>
              </a:tr>
              <a:tr h="627383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Random Forest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9689597"/>
                  </a:ext>
                </a:extLst>
              </a:tr>
              <a:tr h="627383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Gradient Boosting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558654"/>
                  </a:ext>
                </a:extLst>
              </a:tr>
              <a:tr h="627383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61%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9686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2116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/>
          <a:lstStyle/>
          <a:p>
            <a:r>
              <a:rPr lang="en-IN" b="1" u="sng" dirty="0"/>
              <a:t>MODEL PERFORMANCE RATE</a:t>
            </a:r>
            <a:endParaRPr lang="ru-RU" b="1" u="sng" dirty="0"/>
          </a:p>
        </p:txBody>
      </p:sp>
      <p:graphicFrame>
        <p:nvGraphicFramePr>
          <p:cNvPr id="6" name="Content Placeholder 5" descr="Bar chart">
            <a:extLst>
              <a:ext uri="{FF2B5EF4-FFF2-40B4-BE49-F238E27FC236}">
                <a16:creationId xmlns:a16="http://schemas.microsoft.com/office/drawing/2014/main" id="{4266437E-354E-4F66-BE6B-21E476F487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1591692"/>
              </p:ext>
            </p:extLst>
          </p:nvPr>
        </p:nvGraphicFramePr>
        <p:xfrm>
          <a:off x="1712928" y="2027421"/>
          <a:ext cx="8947150" cy="4195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0285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84427-0BB5-0A63-2E9C-EE38A565A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RESULT 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46D4A-CBF9-2BCF-8B70-72EB2C5F0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Compared to all the models Random Forest model performance is far better than all other models.</a:t>
            </a:r>
          </a:p>
          <a:p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To overcome the Imbalanced Dataset, I have used SMOTE analysis</a:t>
            </a:r>
          </a:p>
        </p:txBody>
      </p:sp>
    </p:spTree>
    <p:extLst>
      <p:ext uri="{BB962C8B-B14F-4D97-AF65-F5344CB8AC3E}">
        <p14:creationId xmlns:p14="http://schemas.microsoft.com/office/powerpoint/2010/main" val="3376145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b="1" dirty="0"/>
              <a:t>Thank You!</a:t>
            </a:r>
            <a:endParaRPr lang="ru-RU" b="1" dirty="0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IN" dirty="0"/>
              <a:t> </a:t>
            </a:r>
            <a:endParaRPr lang="ru-RU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84036_DIGITAL ION DESIGN_SL_V1.pptx" id="{AD58A1CE-E9E9-4C2E-83A0-65FD4522F93A}" vid="{1E9553B9-AA04-4A15-9836-1E06682578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design</Template>
  <TotalTime>76</TotalTime>
  <Words>172</Words>
  <Application>Microsoft Office PowerPoint</Application>
  <PresentationFormat>Widescreen</PresentationFormat>
  <Paragraphs>36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Cambria</vt:lpstr>
      <vt:lpstr>Century Gothic</vt:lpstr>
      <vt:lpstr>Wingdings 3</vt:lpstr>
      <vt:lpstr>Ion</vt:lpstr>
      <vt:lpstr>Classifying Cybersecurity Incidents with Machine Learning</vt:lpstr>
      <vt:lpstr>INTRODUCTION</vt:lpstr>
      <vt:lpstr>APPROACH</vt:lpstr>
      <vt:lpstr>MODEL PERFORMANCE</vt:lpstr>
      <vt:lpstr>MODEL PERFORMANCE RATE</vt:lpstr>
      <vt:lpstr>RESULT OBSERVATION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Rajalakshmi Mathaiyan</dc:creator>
  <cp:lastModifiedBy>Rajalakshmi Mathaiyan</cp:lastModifiedBy>
  <cp:revision>2</cp:revision>
  <dcterms:created xsi:type="dcterms:W3CDTF">2024-12-16T17:00:09Z</dcterms:created>
  <dcterms:modified xsi:type="dcterms:W3CDTF">2024-12-17T15:07:38Z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